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49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671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Immersive Realities: Exploring the World of Virtual Reality</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Virtual Reality (VR) transports users to simulated worlds. It offers experiences ranging from gaming to education. This presentation explores the core concepts and diverse applications. We will cover benefits and challenges of VR technology.</a:t>
            </a:r>
            <a:endParaRPr lang="en-US" sz="1750" dirty="0"/>
          </a:p>
        </p:txBody>
      </p:sp>
      <p:sp>
        <p:nvSpPr>
          <p:cNvPr id="5" name="Rectangle 4"/>
          <p:cNvSpPr/>
          <p:nvPr/>
        </p:nvSpPr>
        <p:spPr>
          <a:xfrm>
            <a:off x="12529457" y="7522029"/>
            <a:ext cx="2002972"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41602"/>
            <a:ext cx="603003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What is Virtual Reality?</a:t>
            </a:r>
            <a:endParaRPr lang="en-US" sz="4450" dirty="0"/>
          </a:p>
        </p:txBody>
      </p:sp>
      <p:sp>
        <p:nvSpPr>
          <p:cNvPr id="3" name="Text 1"/>
          <p:cNvSpPr/>
          <p:nvPr/>
        </p:nvSpPr>
        <p:spPr>
          <a:xfrm>
            <a:off x="793790" y="361735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Definition</a:t>
            </a:r>
            <a:endParaRPr lang="en-US" sz="2200" dirty="0"/>
          </a:p>
        </p:txBody>
      </p:sp>
      <p:sp>
        <p:nvSpPr>
          <p:cNvPr id="4" name="Text 2"/>
          <p:cNvSpPr/>
          <p:nvPr/>
        </p:nvSpPr>
        <p:spPr>
          <a:xfrm>
            <a:off x="793790" y="4198501"/>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VR creates immersive, interactive experiences. Users perceive and interact within a simulated environment.</a:t>
            </a:r>
            <a:endParaRPr lang="en-US" sz="1750" dirty="0"/>
          </a:p>
        </p:txBody>
      </p:sp>
      <p:sp>
        <p:nvSpPr>
          <p:cNvPr id="5" name="Text 3"/>
          <p:cNvSpPr/>
          <p:nvPr/>
        </p:nvSpPr>
        <p:spPr>
          <a:xfrm>
            <a:off x="7599521" y="361735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Key Concepts</a:t>
            </a:r>
            <a:endParaRPr lang="en-US" sz="2200" dirty="0"/>
          </a:p>
        </p:txBody>
      </p:sp>
      <p:sp>
        <p:nvSpPr>
          <p:cNvPr id="6" name="Text 4"/>
          <p:cNvSpPr/>
          <p:nvPr/>
        </p:nvSpPr>
        <p:spPr>
          <a:xfrm>
            <a:off x="7599521" y="419850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Immersion: Feeling present in the virtual world.</a:t>
            </a:r>
            <a:endParaRPr lang="en-US" sz="1750" dirty="0"/>
          </a:p>
        </p:txBody>
      </p:sp>
      <p:sp>
        <p:nvSpPr>
          <p:cNvPr id="7" name="Text 5"/>
          <p:cNvSpPr/>
          <p:nvPr/>
        </p:nvSpPr>
        <p:spPr>
          <a:xfrm>
            <a:off x="7599521" y="464069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Interaction: Engaging with the environment.</a:t>
            </a:r>
            <a:endParaRPr lang="en-US" sz="1750" dirty="0"/>
          </a:p>
        </p:txBody>
      </p:sp>
      <p:sp>
        <p:nvSpPr>
          <p:cNvPr id="8" name="Text 6"/>
          <p:cNvSpPr/>
          <p:nvPr/>
        </p:nvSpPr>
        <p:spPr>
          <a:xfrm>
            <a:off x="7599521" y="5082897"/>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Sensory Feedback: Receiving visual, auditory, or haptic stimuli.</a:t>
            </a:r>
            <a:endParaRPr lang="en-US" sz="1750" dirty="0"/>
          </a:p>
        </p:txBody>
      </p:sp>
      <p:sp>
        <p:nvSpPr>
          <p:cNvPr id="9" name="Rectangle 8"/>
          <p:cNvSpPr/>
          <p:nvPr/>
        </p:nvSpPr>
        <p:spPr>
          <a:xfrm>
            <a:off x="12823371" y="7717971"/>
            <a:ext cx="1709058" cy="413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3270" y="685205"/>
            <a:ext cx="4835128" cy="604361"/>
          </a:xfrm>
          <a:prstGeom prst="rect">
            <a:avLst/>
          </a:prstGeom>
          <a:noFill/>
          <a:ln/>
        </p:spPr>
        <p:txBody>
          <a:bodyPr wrap="none" lIns="0" tIns="0" rIns="0" bIns="0" rtlCol="0" anchor="t"/>
          <a:lstStyle/>
          <a:p>
            <a:pPr marL="0" indent="0">
              <a:lnSpc>
                <a:spcPts val="4750"/>
              </a:lnSpc>
              <a:buNone/>
            </a:pPr>
            <a:r>
              <a:rPr lang="en-US" sz="3800" b="1" kern="0" spc="-114" dirty="0">
                <a:solidFill>
                  <a:srgbClr val="000000"/>
                </a:solidFill>
                <a:latin typeface="Inter Bold" pitchFamily="34" charset="0"/>
                <a:ea typeface="Inter Bold" pitchFamily="34" charset="-122"/>
                <a:cs typeface="Inter Bold" pitchFamily="34" charset="-120"/>
              </a:rPr>
              <a:t>A Brief History of VR</a:t>
            </a:r>
            <a:endParaRPr lang="en-US" sz="3800" dirty="0"/>
          </a:p>
        </p:txBody>
      </p:sp>
      <p:sp>
        <p:nvSpPr>
          <p:cNvPr id="4" name="Shape 1"/>
          <p:cNvSpPr/>
          <p:nvPr/>
        </p:nvSpPr>
        <p:spPr>
          <a:xfrm>
            <a:off x="6441877" y="1579602"/>
            <a:ext cx="22860" cy="5964793"/>
          </a:xfrm>
          <a:prstGeom prst="roundRect">
            <a:avLst>
              <a:gd name="adj" fmla="val 355340"/>
            </a:avLst>
          </a:prstGeom>
          <a:solidFill>
            <a:srgbClr val="C0C1D7"/>
          </a:solidFill>
          <a:ln/>
        </p:spPr>
      </p:sp>
      <p:sp>
        <p:nvSpPr>
          <p:cNvPr id="5" name="Shape 2"/>
          <p:cNvSpPr/>
          <p:nvPr/>
        </p:nvSpPr>
        <p:spPr>
          <a:xfrm>
            <a:off x="6647974" y="2003227"/>
            <a:ext cx="676870" cy="22860"/>
          </a:xfrm>
          <a:prstGeom prst="roundRect">
            <a:avLst>
              <a:gd name="adj" fmla="val 355340"/>
            </a:avLst>
          </a:prstGeom>
          <a:solidFill>
            <a:srgbClr val="C0C1D7"/>
          </a:solidFill>
          <a:ln/>
        </p:spPr>
      </p:sp>
      <p:sp>
        <p:nvSpPr>
          <p:cNvPr id="6" name="Shape 3"/>
          <p:cNvSpPr/>
          <p:nvPr/>
        </p:nvSpPr>
        <p:spPr>
          <a:xfrm>
            <a:off x="6235779" y="1797129"/>
            <a:ext cx="435054" cy="435054"/>
          </a:xfrm>
          <a:prstGeom prst="roundRect">
            <a:avLst>
              <a:gd name="adj" fmla="val 18671"/>
            </a:avLst>
          </a:prstGeom>
          <a:solidFill>
            <a:srgbClr val="DADBF1"/>
          </a:solidFill>
          <a:ln w="7620">
            <a:solidFill>
              <a:srgbClr val="C0C1D7"/>
            </a:solidFill>
            <a:prstDash val="solid"/>
          </a:ln>
        </p:spPr>
      </p:sp>
      <p:sp>
        <p:nvSpPr>
          <p:cNvPr id="7" name="Text 4"/>
          <p:cNvSpPr/>
          <p:nvPr/>
        </p:nvSpPr>
        <p:spPr>
          <a:xfrm>
            <a:off x="6395085" y="1869519"/>
            <a:ext cx="116443" cy="290155"/>
          </a:xfrm>
          <a:prstGeom prst="rect">
            <a:avLst/>
          </a:prstGeom>
          <a:noFill/>
          <a:ln/>
        </p:spPr>
        <p:txBody>
          <a:bodyPr wrap="none" lIns="0" tIns="0" rIns="0" bIns="0" rtlCol="0" anchor="t"/>
          <a:lstStyle/>
          <a:p>
            <a:pPr marL="0" indent="0" algn="ctr">
              <a:lnSpc>
                <a:spcPts val="2250"/>
              </a:lnSpc>
              <a:buNone/>
            </a:pPr>
            <a:r>
              <a:rPr lang="en-US" sz="2250" b="1" kern="0" spc="-69" dirty="0">
                <a:solidFill>
                  <a:srgbClr val="272525"/>
                </a:solidFill>
                <a:latin typeface="Inter Bold" pitchFamily="34" charset="0"/>
                <a:ea typeface="Inter Bold" pitchFamily="34" charset="-122"/>
                <a:cs typeface="Inter Bold" pitchFamily="34" charset="-120"/>
              </a:rPr>
              <a:t>1</a:t>
            </a:r>
            <a:endParaRPr lang="en-US" sz="2250" dirty="0"/>
          </a:p>
        </p:txBody>
      </p:sp>
      <p:sp>
        <p:nvSpPr>
          <p:cNvPr id="8" name="Text 5"/>
          <p:cNvSpPr/>
          <p:nvPr/>
        </p:nvSpPr>
        <p:spPr>
          <a:xfrm>
            <a:off x="7517011" y="1772960"/>
            <a:ext cx="2417564" cy="302181"/>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1960s</a:t>
            </a:r>
            <a:endParaRPr lang="en-US" sz="1900" dirty="0"/>
          </a:p>
        </p:txBody>
      </p:sp>
      <p:sp>
        <p:nvSpPr>
          <p:cNvPr id="9" name="Text 6"/>
          <p:cNvSpPr/>
          <p:nvPr/>
        </p:nvSpPr>
        <p:spPr>
          <a:xfrm>
            <a:off x="7517011" y="2191107"/>
            <a:ext cx="6436519" cy="618649"/>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Inter" pitchFamily="34" charset="0"/>
                <a:ea typeface="Inter" pitchFamily="34" charset="-122"/>
                <a:cs typeface="Inter" pitchFamily="34" charset="-120"/>
              </a:rPr>
              <a:t>Sensorama: Morton Heilig's multi-sensory theater stimulated multiple senses.</a:t>
            </a:r>
            <a:endParaRPr lang="en-US" sz="1500" dirty="0"/>
          </a:p>
        </p:txBody>
      </p:sp>
      <p:sp>
        <p:nvSpPr>
          <p:cNvPr id="10" name="Shape 7"/>
          <p:cNvSpPr/>
          <p:nvPr/>
        </p:nvSpPr>
        <p:spPr>
          <a:xfrm>
            <a:off x="6647974" y="3620095"/>
            <a:ext cx="676870" cy="22860"/>
          </a:xfrm>
          <a:prstGeom prst="roundRect">
            <a:avLst>
              <a:gd name="adj" fmla="val 355340"/>
            </a:avLst>
          </a:prstGeom>
          <a:solidFill>
            <a:srgbClr val="C0C1D7"/>
          </a:solidFill>
          <a:ln/>
        </p:spPr>
      </p:sp>
      <p:sp>
        <p:nvSpPr>
          <p:cNvPr id="11" name="Shape 8"/>
          <p:cNvSpPr/>
          <p:nvPr/>
        </p:nvSpPr>
        <p:spPr>
          <a:xfrm>
            <a:off x="6235779" y="3413998"/>
            <a:ext cx="435054" cy="435054"/>
          </a:xfrm>
          <a:prstGeom prst="roundRect">
            <a:avLst>
              <a:gd name="adj" fmla="val 18671"/>
            </a:avLst>
          </a:prstGeom>
          <a:solidFill>
            <a:srgbClr val="DADBF1"/>
          </a:solidFill>
          <a:ln w="7620">
            <a:solidFill>
              <a:srgbClr val="C0C1D7"/>
            </a:solidFill>
            <a:prstDash val="solid"/>
          </a:ln>
        </p:spPr>
      </p:sp>
      <p:sp>
        <p:nvSpPr>
          <p:cNvPr id="12" name="Text 9"/>
          <p:cNvSpPr/>
          <p:nvPr/>
        </p:nvSpPr>
        <p:spPr>
          <a:xfrm>
            <a:off x="6366272" y="3486388"/>
            <a:ext cx="173950" cy="290155"/>
          </a:xfrm>
          <a:prstGeom prst="rect">
            <a:avLst/>
          </a:prstGeom>
          <a:noFill/>
          <a:ln/>
        </p:spPr>
        <p:txBody>
          <a:bodyPr wrap="none" lIns="0" tIns="0" rIns="0" bIns="0" rtlCol="0" anchor="t"/>
          <a:lstStyle/>
          <a:p>
            <a:pPr marL="0" indent="0" algn="ctr">
              <a:lnSpc>
                <a:spcPts val="2250"/>
              </a:lnSpc>
              <a:buNone/>
            </a:pPr>
            <a:r>
              <a:rPr lang="en-US" sz="2250" b="1" kern="0" spc="-69" dirty="0">
                <a:solidFill>
                  <a:srgbClr val="272525"/>
                </a:solidFill>
                <a:latin typeface="Inter Bold" pitchFamily="34" charset="0"/>
                <a:ea typeface="Inter Bold" pitchFamily="34" charset="-122"/>
                <a:cs typeface="Inter Bold" pitchFamily="34" charset="-120"/>
              </a:rPr>
              <a:t>2</a:t>
            </a:r>
            <a:endParaRPr lang="en-US" sz="2250" dirty="0"/>
          </a:p>
        </p:txBody>
      </p:sp>
      <p:sp>
        <p:nvSpPr>
          <p:cNvPr id="13" name="Text 10"/>
          <p:cNvSpPr/>
          <p:nvPr/>
        </p:nvSpPr>
        <p:spPr>
          <a:xfrm>
            <a:off x="7517011" y="3389828"/>
            <a:ext cx="2417564" cy="302181"/>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1980s</a:t>
            </a:r>
            <a:endParaRPr lang="en-US" sz="1900" dirty="0"/>
          </a:p>
        </p:txBody>
      </p:sp>
      <p:sp>
        <p:nvSpPr>
          <p:cNvPr id="14" name="Text 11"/>
          <p:cNvSpPr/>
          <p:nvPr/>
        </p:nvSpPr>
        <p:spPr>
          <a:xfrm>
            <a:off x="7517011" y="3807976"/>
            <a:ext cx="6436519" cy="309324"/>
          </a:xfrm>
          <a:prstGeom prst="rect">
            <a:avLst/>
          </a:prstGeom>
          <a:noFill/>
          <a:ln/>
        </p:spPr>
        <p:txBody>
          <a:bodyPr wrap="none" lIns="0" tIns="0" rIns="0" bIns="0" rtlCol="0" anchor="t"/>
          <a:lstStyle/>
          <a:p>
            <a:pPr marL="0" indent="0" algn="l">
              <a:lnSpc>
                <a:spcPts val="2400"/>
              </a:lnSpc>
              <a:buNone/>
            </a:pPr>
            <a:r>
              <a:rPr lang="en-US" sz="1500" kern="0" spc="-30" dirty="0">
                <a:solidFill>
                  <a:srgbClr val="272525"/>
                </a:solidFill>
                <a:latin typeface="Inter" pitchFamily="34" charset="0"/>
                <a:ea typeface="Inter" pitchFamily="34" charset="-122"/>
                <a:cs typeface="Inter" pitchFamily="34" charset="-120"/>
              </a:rPr>
              <a:t>Early VR Systems: VPL Research created VR goggles and the Data Glove.</a:t>
            </a:r>
            <a:endParaRPr lang="en-US" sz="1500" dirty="0"/>
          </a:p>
        </p:txBody>
      </p:sp>
      <p:sp>
        <p:nvSpPr>
          <p:cNvPr id="15" name="Shape 12"/>
          <p:cNvSpPr/>
          <p:nvPr/>
        </p:nvSpPr>
        <p:spPr>
          <a:xfrm>
            <a:off x="6647974" y="4927640"/>
            <a:ext cx="676870" cy="22860"/>
          </a:xfrm>
          <a:prstGeom prst="roundRect">
            <a:avLst>
              <a:gd name="adj" fmla="val 355340"/>
            </a:avLst>
          </a:prstGeom>
          <a:solidFill>
            <a:srgbClr val="C0C1D7"/>
          </a:solidFill>
          <a:ln/>
        </p:spPr>
      </p:sp>
      <p:sp>
        <p:nvSpPr>
          <p:cNvPr id="16" name="Shape 13"/>
          <p:cNvSpPr/>
          <p:nvPr/>
        </p:nvSpPr>
        <p:spPr>
          <a:xfrm>
            <a:off x="6235779" y="4721542"/>
            <a:ext cx="435054" cy="435054"/>
          </a:xfrm>
          <a:prstGeom prst="roundRect">
            <a:avLst>
              <a:gd name="adj" fmla="val 18671"/>
            </a:avLst>
          </a:prstGeom>
          <a:solidFill>
            <a:srgbClr val="DADBF1"/>
          </a:solidFill>
          <a:ln w="7620">
            <a:solidFill>
              <a:srgbClr val="C0C1D7"/>
            </a:solidFill>
            <a:prstDash val="solid"/>
          </a:ln>
        </p:spPr>
      </p:sp>
      <p:sp>
        <p:nvSpPr>
          <p:cNvPr id="17" name="Text 14"/>
          <p:cNvSpPr/>
          <p:nvPr/>
        </p:nvSpPr>
        <p:spPr>
          <a:xfrm>
            <a:off x="6364010" y="4793933"/>
            <a:ext cx="178594" cy="290155"/>
          </a:xfrm>
          <a:prstGeom prst="rect">
            <a:avLst/>
          </a:prstGeom>
          <a:noFill/>
          <a:ln/>
        </p:spPr>
        <p:txBody>
          <a:bodyPr wrap="none" lIns="0" tIns="0" rIns="0" bIns="0" rtlCol="0" anchor="t"/>
          <a:lstStyle/>
          <a:p>
            <a:pPr marL="0" indent="0" algn="ctr">
              <a:lnSpc>
                <a:spcPts val="2250"/>
              </a:lnSpc>
              <a:buNone/>
            </a:pPr>
            <a:r>
              <a:rPr lang="en-US" sz="2250" b="1" kern="0" spc="-69" dirty="0">
                <a:solidFill>
                  <a:srgbClr val="272525"/>
                </a:solidFill>
                <a:latin typeface="Inter Bold" pitchFamily="34" charset="0"/>
                <a:ea typeface="Inter Bold" pitchFamily="34" charset="-122"/>
                <a:cs typeface="Inter Bold" pitchFamily="34" charset="-120"/>
              </a:rPr>
              <a:t>3</a:t>
            </a:r>
            <a:endParaRPr lang="en-US" sz="2250" dirty="0"/>
          </a:p>
        </p:txBody>
      </p:sp>
      <p:sp>
        <p:nvSpPr>
          <p:cNvPr id="18" name="Text 15"/>
          <p:cNvSpPr/>
          <p:nvPr/>
        </p:nvSpPr>
        <p:spPr>
          <a:xfrm>
            <a:off x="7517011" y="4697373"/>
            <a:ext cx="2417564" cy="302181"/>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1990s</a:t>
            </a:r>
            <a:endParaRPr lang="en-US" sz="1900" dirty="0"/>
          </a:p>
        </p:txBody>
      </p:sp>
      <p:sp>
        <p:nvSpPr>
          <p:cNvPr id="19" name="Text 16"/>
          <p:cNvSpPr/>
          <p:nvPr/>
        </p:nvSpPr>
        <p:spPr>
          <a:xfrm>
            <a:off x="7517011" y="5115520"/>
            <a:ext cx="6436519" cy="618649"/>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Inter" pitchFamily="34" charset="0"/>
                <a:ea typeface="Inter" pitchFamily="34" charset="-122"/>
                <a:cs typeface="Inter" pitchFamily="34" charset="-120"/>
              </a:rPr>
              <a:t>Commercial VR: VR gaming arcades and entertainment systems emerged.</a:t>
            </a:r>
            <a:endParaRPr lang="en-US" sz="1500" dirty="0"/>
          </a:p>
        </p:txBody>
      </p:sp>
      <p:sp>
        <p:nvSpPr>
          <p:cNvPr id="20" name="Shape 17"/>
          <p:cNvSpPr/>
          <p:nvPr/>
        </p:nvSpPr>
        <p:spPr>
          <a:xfrm>
            <a:off x="6647974" y="6544508"/>
            <a:ext cx="676870" cy="22860"/>
          </a:xfrm>
          <a:prstGeom prst="roundRect">
            <a:avLst>
              <a:gd name="adj" fmla="val 355340"/>
            </a:avLst>
          </a:prstGeom>
          <a:solidFill>
            <a:srgbClr val="C0C1D7"/>
          </a:solidFill>
          <a:ln/>
        </p:spPr>
      </p:sp>
      <p:sp>
        <p:nvSpPr>
          <p:cNvPr id="21" name="Shape 18"/>
          <p:cNvSpPr/>
          <p:nvPr/>
        </p:nvSpPr>
        <p:spPr>
          <a:xfrm>
            <a:off x="6235779" y="6338411"/>
            <a:ext cx="435054" cy="435054"/>
          </a:xfrm>
          <a:prstGeom prst="roundRect">
            <a:avLst>
              <a:gd name="adj" fmla="val 18671"/>
            </a:avLst>
          </a:prstGeom>
          <a:solidFill>
            <a:srgbClr val="DADBF1"/>
          </a:solidFill>
          <a:ln w="7620">
            <a:solidFill>
              <a:srgbClr val="C0C1D7"/>
            </a:solidFill>
            <a:prstDash val="solid"/>
          </a:ln>
        </p:spPr>
      </p:sp>
      <p:sp>
        <p:nvSpPr>
          <p:cNvPr id="22" name="Text 19"/>
          <p:cNvSpPr/>
          <p:nvPr/>
        </p:nvSpPr>
        <p:spPr>
          <a:xfrm>
            <a:off x="6359485" y="6410801"/>
            <a:ext cx="187523" cy="290155"/>
          </a:xfrm>
          <a:prstGeom prst="rect">
            <a:avLst/>
          </a:prstGeom>
          <a:noFill/>
          <a:ln/>
        </p:spPr>
        <p:txBody>
          <a:bodyPr wrap="none" lIns="0" tIns="0" rIns="0" bIns="0" rtlCol="0" anchor="t"/>
          <a:lstStyle/>
          <a:p>
            <a:pPr marL="0" indent="0" algn="ctr">
              <a:lnSpc>
                <a:spcPts val="2250"/>
              </a:lnSpc>
              <a:buNone/>
            </a:pPr>
            <a:r>
              <a:rPr lang="en-US" sz="2250" b="1" kern="0" spc="-69" dirty="0">
                <a:solidFill>
                  <a:srgbClr val="272525"/>
                </a:solidFill>
                <a:latin typeface="Inter Bold" pitchFamily="34" charset="0"/>
                <a:ea typeface="Inter Bold" pitchFamily="34" charset="-122"/>
                <a:cs typeface="Inter Bold" pitchFamily="34" charset="-120"/>
              </a:rPr>
              <a:t>4</a:t>
            </a:r>
            <a:endParaRPr lang="en-US" sz="2250" dirty="0"/>
          </a:p>
        </p:txBody>
      </p:sp>
      <p:sp>
        <p:nvSpPr>
          <p:cNvPr id="23" name="Text 20"/>
          <p:cNvSpPr/>
          <p:nvPr/>
        </p:nvSpPr>
        <p:spPr>
          <a:xfrm>
            <a:off x="7517011" y="6314242"/>
            <a:ext cx="2417564" cy="302181"/>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2010s-Present</a:t>
            </a:r>
            <a:endParaRPr lang="en-US" sz="1900" dirty="0"/>
          </a:p>
        </p:txBody>
      </p:sp>
      <p:sp>
        <p:nvSpPr>
          <p:cNvPr id="24" name="Text 21"/>
          <p:cNvSpPr/>
          <p:nvPr/>
        </p:nvSpPr>
        <p:spPr>
          <a:xfrm>
            <a:off x="7517011" y="6732389"/>
            <a:ext cx="6436519" cy="618649"/>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Inter" pitchFamily="34" charset="0"/>
                <a:ea typeface="Inter" pitchFamily="34" charset="-122"/>
                <a:cs typeface="Inter" pitchFamily="34" charset="-120"/>
              </a:rPr>
              <a:t>Modern VR: Oculus, HTC, and others brought VR to consumers' homes. Ongoing innovation continues!</a:t>
            </a:r>
            <a:endParaRPr lang="en-US" sz="1500" dirty="0"/>
          </a:p>
        </p:txBody>
      </p:sp>
      <p:sp>
        <p:nvSpPr>
          <p:cNvPr id="25" name="Rectangle 24"/>
          <p:cNvSpPr/>
          <p:nvPr/>
        </p:nvSpPr>
        <p:spPr>
          <a:xfrm>
            <a:off x="12877800" y="7761514"/>
            <a:ext cx="1665514" cy="381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4525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How VR Works</a:t>
            </a:r>
            <a:endParaRPr lang="en-US" sz="4450" dirty="0"/>
          </a:p>
        </p:txBody>
      </p:sp>
      <p:pic>
        <p:nvPicPr>
          <p:cNvPr id="4" name="Image 1" descr="preencoded.png"/>
          <p:cNvPicPr>
            <a:picLocks noChangeAspect="1"/>
          </p:cNvPicPr>
          <p:nvPr/>
        </p:nvPicPr>
        <p:blipFill>
          <a:blip r:embed="rId4"/>
          <a:stretch>
            <a:fillRect/>
          </a:stretch>
        </p:blipFill>
        <p:spPr>
          <a:xfrm>
            <a:off x="793790" y="3094196"/>
            <a:ext cx="566976" cy="566976"/>
          </a:xfrm>
          <a:prstGeom prst="rect">
            <a:avLst/>
          </a:prstGeom>
        </p:spPr>
      </p:pic>
      <p:sp>
        <p:nvSpPr>
          <p:cNvPr id="5" name="Text 1"/>
          <p:cNvSpPr/>
          <p:nvPr/>
        </p:nvSpPr>
        <p:spPr>
          <a:xfrm>
            <a:off x="793790" y="3887986"/>
            <a:ext cx="2291953"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Head-Mounted Display (HMD)</a:t>
            </a:r>
            <a:endParaRPr lang="en-US" sz="2200" dirty="0"/>
          </a:p>
        </p:txBody>
      </p:sp>
      <p:sp>
        <p:nvSpPr>
          <p:cNvPr id="6" name="Text 2"/>
          <p:cNvSpPr/>
          <p:nvPr/>
        </p:nvSpPr>
        <p:spPr>
          <a:xfrm>
            <a:off x="793790" y="4732734"/>
            <a:ext cx="22919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Displays the virtual environment to the user's eyes.</a:t>
            </a:r>
            <a:endParaRPr lang="en-US" sz="1750" dirty="0"/>
          </a:p>
        </p:txBody>
      </p:sp>
      <p:pic>
        <p:nvPicPr>
          <p:cNvPr id="7" name="Image 2" descr="preencoded.png"/>
          <p:cNvPicPr>
            <a:picLocks noChangeAspect="1"/>
          </p:cNvPicPr>
          <p:nvPr/>
        </p:nvPicPr>
        <p:blipFill>
          <a:blip r:embed="rId5"/>
          <a:stretch>
            <a:fillRect/>
          </a:stretch>
        </p:blipFill>
        <p:spPr>
          <a:xfrm>
            <a:off x="3425904" y="3094196"/>
            <a:ext cx="566976" cy="566976"/>
          </a:xfrm>
          <a:prstGeom prst="rect">
            <a:avLst/>
          </a:prstGeom>
        </p:spPr>
      </p:pic>
      <p:sp>
        <p:nvSpPr>
          <p:cNvPr id="8" name="Text 3"/>
          <p:cNvSpPr/>
          <p:nvPr/>
        </p:nvSpPr>
        <p:spPr>
          <a:xfrm>
            <a:off x="3425904" y="3887986"/>
            <a:ext cx="2292072"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Controllers</a:t>
            </a:r>
            <a:endParaRPr lang="en-US" sz="2200" dirty="0"/>
          </a:p>
        </p:txBody>
      </p:sp>
      <p:sp>
        <p:nvSpPr>
          <p:cNvPr id="9" name="Text 4"/>
          <p:cNvSpPr/>
          <p:nvPr/>
        </p:nvSpPr>
        <p:spPr>
          <a:xfrm>
            <a:off x="3425904" y="4378404"/>
            <a:ext cx="229207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Allow users to interact with the virtual world.</a:t>
            </a:r>
            <a:endParaRPr lang="en-US" sz="1750" dirty="0"/>
          </a:p>
        </p:txBody>
      </p:sp>
      <p:pic>
        <p:nvPicPr>
          <p:cNvPr id="10" name="Image 3" descr="preencoded.png"/>
          <p:cNvPicPr>
            <a:picLocks noChangeAspect="1"/>
          </p:cNvPicPr>
          <p:nvPr/>
        </p:nvPicPr>
        <p:blipFill>
          <a:blip r:embed="rId6"/>
          <a:stretch>
            <a:fillRect/>
          </a:stretch>
        </p:blipFill>
        <p:spPr>
          <a:xfrm>
            <a:off x="6058138" y="3094196"/>
            <a:ext cx="566976" cy="566976"/>
          </a:xfrm>
          <a:prstGeom prst="rect">
            <a:avLst/>
          </a:prstGeom>
        </p:spPr>
      </p:pic>
      <p:sp>
        <p:nvSpPr>
          <p:cNvPr id="11" name="Text 5"/>
          <p:cNvSpPr/>
          <p:nvPr/>
        </p:nvSpPr>
        <p:spPr>
          <a:xfrm>
            <a:off x="6058138" y="3887986"/>
            <a:ext cx="2291953"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Tracking Systems</a:t>
            </a:r>
            <a:endParaRPr lang="en-US" sz="2200" dirty="0"/>
          </a:p>
        </p:txBody>
      </p:sp>
      <p:sp>
        <p:nvSpPr>
          <p:cNvPr id="12" name="Text 6"/>
          <p:cNvSpPr/>
          <p:nvPr/>
        </p:nvSpPr>
        <p:spPr>
          <a:xfrm>
            <a:off x="6058138" y="4732734"/>
            <a:ext cx="229195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Monitor the user's movements for accurate VR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218" y="622340"/>
            <a:ext cx="5644515" cy="705564"/>
          </a:xfrm>
          <a:prstGeom prst="rect">
            <a:avLst/>
          </a:prstGeom>
          <a:noFill/>
          <a:ln/>
        </p:spPr>
        <p:txBody>
          <a:bodyPr wrap="none" lIns="0" tIns="0" rIns="0" bIns="0" rtlCol="0" anchor="t"/>
          <a:lstStyle/>
          <a:p>
            <a:pPr marL="0" indent="0">
              <a:lnSpc>
                <a:spcPts val="5550"/>
              </a:lnSpc>
              <a:buNone/>
            </a:pPr>
            <a:r>
              <a:rPr lang="en-US" sz="4400" b="1" kern="0" spc="-133" dirty="0">
                <a:solidFill>
                  <a:srgbClr val="000000"/>
                </a:solidFill>
                <a:latin typeface="Inter Bold" pitchFamily="34" charset="0"/>
                <a:ea typeface="Inter Bold" pitchFamily="34" charset="-122"/>
                <a:cs typeface="Inter Bold" pitchFamily="34" charset="-120"/>
              </a:rPr>
              <a:t>Applications of VR</a:t>
            </a:r>
            <a:endParaRPr lang="en-US" sz="4400" dirty="0"/>
          </a:p>
        </p:txBody>
      </p:sp>
      <p:sp>
        <p:nvSpPr>
          <p:cNvPr id="4" name="Shape 1"/>
          <p:cNvSpPr/>
          <p:nvPr/>
        </p:nvSpPr>
        <p:spPr>
          <a:xfrm>
            <a:off x="790218" y="1666518"/>
            <a:ext cx="7563564" cy="1315879"/>
          </a:xfrm>
          <a:prstGeom prst="roundRect">
            <a:avLst>
              <a:gd name="adj" fmla="val 7206"/>
            </a:avLst>
          </a:prstGeom>
          <a:solidFill>
            <a:srgbClr val="DADBF1"/>
          </a:solidFill>
          <a:ln w="7620">
            <a:solidFill>
              <a:srgbClr val="C0C1D7"/>
            </a:solidFill>
            <a:prstDash val="solid"/>
          </a:ln>
        </p:spPr>
      </p:sp>
      <p:sp>
        <p:nvSpPr>
          <p:cNvPr id="5" name="Text 2"/>
          <p:cNvSpPr/>
          <p:nvPr/>
        </p:nvSpPr>
        <p:spPr>
          <a:xfrm>
            <a:off x="1023580" y="1899880"/>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Gaming</a:t>
            </a:r>
            <a:endParaRPr lang="en-US" sz="2200" dirty="0"/>
          </a:p>
        </p:txBody>
      </p:sp>
      <p:sp>
        <p:nvSpPr>
          <p:cNvPr id="6" name="Text 3"/>
          <p:cNvSpPr/>
          <p:nvPr/>
        </p:nvSpPr>
        <p:spPr>
          <a:xfrm>
            <a:off x="1023580" y="2387918"/>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Immersive gaming experiences with realistic environments.</a:t>
            </a:r>
            <a:endParaRPr lang="en-US" sz="1750" dirty="0"/>
          </a:p>
        </p:txBody>
      </p:sp>
      <p:sp>
        <p:nvSpPr>
          <p:cNvPr id="7" name="Shape 4"/>
          <p:cNvSpPr/>
          <p:nvPr/>
        </p:nvSpPr>
        <p:spPr>
          <a:xfrm>
            <a:off x="790218" y="3208139"/>
            <a:ext cx="7563564" cy="1315879"/>
          </a:xfrm>
          <a:prstGeom prst="roundRect">
            <a:avLst>
              <a:gd name="adj" fmla="val 7206"/>
            </a:avLst>
          </a:prstGeom>
          <a:solidFill>
            <a:srgbClr val="DADBF1"/>
          </a:solidFill>
          <a:ln w="7620">
            <a:solidFill>
              <a:srgbClr val="C0C1D7"/>
            </a:solidFill>
            <a:prstDash val="solid"/>
          </a:ln>
        </p:spPr>
      </p:sp>
      <p:sp>
        <p:nvSpPr>
          <p:cNvPr id="8" name="Text 5"/>
          <p:cNvSpPr/>
          <p:nvPr/>
        </p:nvSpPr>
        <p:spPr>
          <a:xfrm>
            <a:off x="1023580" y="3441502"/>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Education</a:t>
            </a:r>
            <a:endParaRPr lang="en-US" sz="2200" dirty="0"/>
          </a:p>
        </p:txBody>
      </p:sp>
      <p:sp>
        <p:nvSpPr>
          <p:cNvPr id="9" name="Text 6"/>
          <p:cNvSpPr/>
          <p:nvPr/>
        </p:nvSpPr>
        <p:spPr>
          <a:xfrm>
            <a:off x="1023580" y="3929539"/>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Virtual field trips and interactive learning modules.</a:t>
            </a:r>
            <a:endParaRPr lang="en-US" sz="1750" dirty="0"/>
          </a:p>
        </p:txBody>
      </p:sp>
      <p:sp>
        <p:nvSpPr>
          <p:cNvPr id="10" name="Shape 7"/>
          <p:cNvSpPr/>
          <p:nvPr/>
        </p:nvSpPr>
        <p:spPr>
          <a:xfrm>
            <a:off x="790218" y="4749760"/>
            <a:ext cx="7563564" cy="1315879"/>
          </a:xfrm>
          <a:prstGeom prst="roundRect">
            <a:avLst>
              <a:gd name="adj" fmla="val 7206"/>
            </a:avLst>
          </a:prstGeom>
          <a:solidFill>
            <a:srgbClr val="DADBF1"/>
          </a:solidFill>
          <a:ln w="7620">
            <a:solidFill>
              <a:srgbClr val="C0C1D7"/>
            </a:solidFill>
            <a:prstDash val="solid"/>
          </a:ln>
        </p:spPr>
      </p:sp>
      <p:sp>
        <p:nvSpPr>
          <p:cNvPr id="11" name="Text 8"/>
          <p:cNvSpPr/>
          <p:nvPr/>
        </p:nvSpPr>
        <p:spPr>
          <a:xfrm>
            <a:off x="1023580" y="4983123"/>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Healthcare</a:t>
            </a:r>
            <a:endParaRPr lang="en-US" sz="2200" dirty="0"/>
          </a:p>
        </p:txBody>
      </p:sp>
      <p:sp>
        <p:nvSpPr>
          <p:cNvPr id="12" name="Text 9"/>
          <p:cNvSpPr/>
          <p:nvPr/>
        </p:nvSpPr>
        <p:spPr>
          <a:xfrm>
            <a:off x="1023580" y="5471160"/>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Surgical training, therapy, and rehabilitation.</a:t>
            </a:r>
            <a:endParaRPr lang="en-US" sz="1750" dirty="0"/>
          </a:p>
        </p:txBody>
      </p:sp>
      <p:sp>
        <p:nvSpPr>
          <p:cNvPr id="13" name="Shape 10"/>
          <p:cNvSpPr/>
          <p:nvPr/>
        </p:nvSpPr>
        <p:spPr>
          <a:xfrm>
            <a:off x="790218" y="6291382"/>
            <a:ext cx="7563564" cy="1315879"/>
          </a:xfrm>
          <a:prstGeom prst="roundRect">
            <a:avLst>
              <a:gd name="adj" fmla="val 7206"/>
            </a:avLst>
          </a:prstGeom>
          <a:solidFill>
            <a:srgbClr val="DADBF1"/>
          </a:solidFill>
          <a:ln w="7620">
            <a:solidFill>
              <a:srgbClr val="C0C1D7"/>
            </a:solidFill>
            <a:prstDash val="solid"/>
          </a:ln>
        </p:spPr>
      </p:sp>
      <p:sp>
        <p:nvSpPr>
          <p:cNvPr id="14" name="Text 11"/>
          <p:cNvSpPr/>
          <p:nvPr/>
        </p:nvSpPr>
        <p:spPr>
          <a:xfrm>
            <a:off x="1023580" y="6524744"/>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Training</a:t>
            </a:r>
            <a:endParaRPr lang="en-US" sz="2200" dirty="0"/>
          </a:p>
        </p:txBody>
      </p:sp>
      <p:sp>
        <p:nvSpPr>
          <p:cNvPr id="15" name="Text 12"/>
          <p:cNvSpPr/>
          <p:nvPr/>
        </p:nvSpPr>
        <p:spPr>
          <a:xfrm>
            <a:off x="1023580" y="7012781"/>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Safe simulation of dangerous or complex scenarios.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667000"/>
          </a:xfrm>
          <a:prstGeom prst="rect">
            <a:avLst/>
          </a:prstGeom>
        </p:spPr>
      </p:pic>
      <p:sp>
        <p:nvSpPr>
          <p:cNvPr id="3" name="Text 0"/>
          <p:cNvSpPr/>
          <p:nvPr/>
        </p:nvSpPr>
        <p:spPr>
          <a:xfrm>
            <a:off x="793790" y="427220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Benefits of VR</a:t>
            </a:r>
            <a:endParaRPr lang="en-US" sz="4450" dirty="0"/>
          </a:p>
        </p:txBody>
      </p:sp>
      <p:sp>
        <p:nvSpPr>
          <p:cNvPr id="4" name="Shape 1"/>
          <p:cNvSpPr/>
          <p:nvPr/>
        </p:nvSpPr>
        <p:spPr>
          <a:xfrm>
            <a:off x="793790" y="5576292"/>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80599" y="5661303"/>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557629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Immersion</a:t>
            </a:r>
            <a:endParaRPr lang="en-US" sz="2200" dirty="0"/>
          </a:p>
        </p:txBody>
      </p:sp>
      <p:sp>
        <p:nvSpPr>
          <p:cNvPr id="7" name="Text 4"/>
          <p:cNvSpPr/>
          <p:nvPr/>
        </p:nvSpPr>
        <p:spPr>
          <a:xfrm>
            <a:off x="1530906" y="6066711"/>
            <a:ext cx="345924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Users feel truly present in the virtual world.</a:t>
            </a:r>
            <a:endParaRPr lang="en-US" sz="1750" dirty="0"/>
          </a:p>
        </p:txBody>
      </p:sp>
      <p:sp>
        <p:nvSpPr>
          <p:cNvPr id="8" name="Shape 5"/>
          <p:cNvSpPr/>
          <p:nvPr/>
        </p:nvSpPr>
        <p:spPr>
          <a:xfrm>
            <a:off x="5216962" y="5576292"/>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5370076" y="5661303"/>
            <a:ext cx="203954"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954078" y="557629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Training</a:t>
            </a:r>
            <a:endParaRPr lang="en-US" sz="2200" dirty="0"/>
          </a:p>
        </p:txBody>
      </p:sp>
      <p:sp>
        <p:nvSpPr>
          <p:cNvPr id="11" name="Text 8"/>
          <p:cNvSpPr/>
          <p:nvPr/>
        </p:nvSpPr>
        <p:spPr>
          <a:xfrm>
            <a:off x="5954078" y="6066711"/>
            <a:ext cx="345924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Safe and cost-effective simulations for skill development.</a:t>
            </a:r>
            <a:endParaRPr lang="en-US" sz="1750" dirty="0"/>
          </a:p>
        </p:txBody>
      </p:sp>
      <p:sp>
        <p:nvSpPr>
          <p:cNvPr id="12" name="Shape 9"/>
          <p:cNvSpPr/>
          <p:nvPr/>
        </p:nvSpPr>
        <p:spPr>
          <a:xfrm>
            <a:off x="9640133" y="5576292"/>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9790509" y="5661303"/>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0377249" y="557629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Accessibility</a:t>
            </a:r>
            <a:endParaRPr lang="en-US" sz="2200" dirty="0"/>
          </a:p>
        </p:txBody>
      </p:sp>
      <p:sp>
        <p:nvSpPr>
          <p:cNvPr id="15" name="Text 12"/>
          <p:cNvSpPr/>
          <p:nvPr/>
        </p:nvSpPr>
        <p:spPr>
          <a:xfrm>
            <a:off x="10377249" y="6066711"/>
            <a:ext cx="345924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Provides experiences for those with physical limitations.</a:t>
            </a:r>
            <a:endParaRPr lang="en-US" sz="1750" dirty="0"/>
          </a:p>
        </p:txBody>
      </p:sp>
      <p:sp>
        <p:nvSpPr>
          <p:cNvPr id="17" name="Rectangle 16"/>
          <p:cNvSpPr/>
          <p:nvPr/>
        </p:nvSpPr>
        <p:spPr>
          <a:xfrm>
            <a:off x="12877800" y="7805057"/>
            <a:ext cx="1643743" cy="3374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Challenges of VR</a:t>
            </a:r>
            <a:endParaRPr lang="en-US" sz="4450" dirty="0"/>
          </a:p>
        </p:txBody>
      </p:sp>
      <p:sp>
        <p:nvSpPr>
          <p:cNvPr id="3" name="Text 1"/>
          <p:cNvSpPr/>
          <p:nvPr/>
        </p:nvSpPr>
        <p:spPr>
          <a:xfrm>
            <a:off x="1743789" y="4087892"/>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Cost</a:t>
            </a:r>
            <a:endParaRPr lang="en-US" sz="2200" dirty="0"/>
          </a:p>
        </p:txBody>
      </p:sp>
      <p:sp>
        <p:nvSpPr>
          <p:cNvPr id="4" name="Text 2"/>
          <p:cNvSpPr/>
          <p:nvPr/>
        </p:nvSpPr>
        <p:spPr>
          <a:xfrm>
            <a:off x="793790" y="4578310"/>
            <a:ext cx="3785235"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High upfront expenses for hardware and software.</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684163" y="4194453"/>
            <a:ext cx="113705"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7" name="Text 4"/>
          <p:cNvSpPr/>
          <p:nvPr/>
        </p:nvSpPr>
        <p:spPr>
          <a:xfrm>
            <a:off x="9937790" y="2861548"/>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Comfort</a:t>
            </a:r>
            <a:endParaRPr lang="en-US" sz="2200" dirty="0"/>
          </a:p>
        </p:txBody>
      </p:sp>
      <p:sp>
        <p:nvSpPr>
          <p:cNvPr id="8" name="Text 5"/>
          <p:cNvSpPr/>
          <p:nvPr/>
        </p:nvSpPr>
        <p:spPr>
          <a:xfrm>
            <a:off x="9937790" y="3351967"/>
            <a:ext cx="3898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Motion sickness and physical discomfort can occur.</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254960" y="3243382"/>
            <a:ext cx="169902"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1" name="Text 7"/>
          <p:cNvSpPr/>
          <p:nvPr/>
        </p:nvSpPr>
        <p:spPr>
          <a:xfrm>
            <a:off x="9937790" y="5314117"/>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Content</a:t>
            </a:r>
            <a:endParaRPr lang="en-US" sz="2200" dirty="0"/>
          </a:p>
        </p:txBody>
      </p:sp>
      <p:sp>
        <p:nvSpPr>
          <p:cNvPr id="12" name="Text 8"/>
          <p:cNvSpPr/>
          <p:nvPr/>
        </p:nvSpPr>
        <p:spPr>
          <a:xfrm>
            <a:off x="9937790" y="5804535"/>
            <a:ext cx="3898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Limited availability of high-quality, engaging content.</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776924" y="5969556"/>
            <a:ext cx="174427" cy="453509"/>
          </a:xfrm>
          <a:prstGeom prst="rect">
            <a:avLst/>
          </a:prstGeom>
          <a:noFill/>
          <a:ln/>
        </p:spPr>
        <p:txBody>
          <a:bodyPr wrap="none" lIns="0" tIns="0" rIns="0" bIns="0" rtlCol="0" anchor="t"/>
          <a:lstStyle/>
          <a:p>
            <a:pPr marL="0" indent="0">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5" name="Rectangle 14"/>
          <p:cNvSpPr/>
          <p:nvPr/>
        </p:nvSpPr>
        <p:spPr>
          <a:xfrm>
            <a:off x="12773025" y="7783286"/>
            <a:ext cx="1781175" cy="3374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Future of VR</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360884"/>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Enhanced Immersion</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Improved graphics and more realistic sensory feedback.</a:t>
            </a:r>
            <a:endParaRPr lang="en-US" sz="1750" dirty="0"/>
          </a:p>
        </p:txBody>
      </p:sp>
      <p:pic>
        <p:nvPicPr>
          <p:cNvPr id="7" name="Image 2" descr="preencoded.png"/>
          <p:cNvPicPr>
            <a:picLocks noChangeAspect="1"/>
          </p:cNvPicPr>
          <p:nvPr/>
        </p:nvPicPr>
        <p:blipFill>
          <a:blip r:embed="rId5"/>
          <a:stretch>
            <a:fillRect/>
          </a:stretch>
        </p:blipFill>
        <p:spPr>
          <a:xfrm>
            <a:off x="6280190" y="3278386"/>
            <a:ext cx="1134070" cy="1360884"/>
          </a:xfrm>
          <a:prstGeom prst="rect">
            <a:avLst/>
          </a:prstGeom>
        </p:spPr>
      </p:pic>
      <p:sp>
        <p:nvSpPr>
          <p:cNvPr id="8" name="Text 3"/>
          <p:cNvSpPr/>
          <p:nvPr/>
        </p:nvSpPr>
        <p:spPr>
          <a:xfrm>
            <a:off x="7754422" y="350520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Wireless VR</a:t>
            </a:r>
            <a:endParaRPr lang="en-US" sz="2200" dirty="0"/>
          </a:p>
        </p:txBody>
      </p:sp>
      <p:sp>
        <p:nvSpPr>
          <p:cNvPr id="9" name="Text 4"/>
          <p:cNvSpPr/>
          <p:nvPr/>
        </p:nvSpPr>
        <p:spPr>
          <a:xfrm>
            <a:off x="7754422" y="3995618"/>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Untethered headsets for greater freedom of movement.</a:t>
            </a:r>
            <a:endParaRPr lang="en-US" sz="1750" dirty="0"/>
          </a:p>
        </p:txBody>
      </p:sp>
      <p:pic>
        <p:nvPicPr>
          <p:cNvPr id="10" name="Image 3" descr="preencoded.png"/>
          <p:cNvPicPr>
            <a:picLocks noChangeAspect="1"/>
          </p:cNvPicPr>
          <p:nvPr/>
        </p:nvPicPr>
        <p:blipFill>
          <a:blip r:embed="rId6"/>
          <a:stretch>
            <a:fillRect/>
          </a:stretch>
        </p:blipFill>
        <p:spPr>
          <a:xfrm>
            <a:off x="6280190" y="4639270"/>
            <a:ext cx="1134070" cy="1360884"/>
          </a:xfrm>
          <a:prstGeom prst="rect">
            <a:avLst/>
          </a:prstGeom>
        </p:spPr>
      </p:pic>
      <p:sp>
        <p:nvSpPr>
          <p:cNvPr id="11" name="Text 5"/>
          <p:cNvSpPr/>
          <p:nvPr/>
        </p:nvSpPr>
        <p:spPr>
          <a:xfrm>
            <a:off x="7754422" y="486608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AR Integration</a:t>
            </a:r>
            <a:endParaRPr lang="en-US" sz="2200" dirty="0"/>
          </a:p>
        </p:txBody>
      </p:sp>
      <p:sp>
        <p:nvSpPr>
          <p:cNvPr id="12" name="Text 6"/>
          <p:cNvSpPr/>
          <p:nvPr/>
        </p:nvSpPr>
        <p:spPr>
          <a:xfrm>
            <a:off x="7754422" y="5356503"/>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Blending virtual and augmented reality experiences.</a:t>
            </a:r>
            <a:endParaRPr lang="en-US" sz="1750" dirty="0"/>
          </a:p>
        </p:txBody>
      </p:sp>
      <p:pic>
        <p:nvPicPr>
          <p:cNvPr id="13" name="Image 4" descr="preencoded.png"/>
          <p:cNvPicPr>
            <a:picLocks noChangeAspect="1"/>
          </p:cNvPicPr>
          <p:nvPr/>
        </p:nvPicPr>
        <p:blipFill>
          <a:blip r:embed="rId7"/>
          <a:stretch>
            <a:fillRect/>
          </a:stretch>
        </p:blipFill>
        <p:spPr>
          <a:xfrm>
            <a:off x="6280190" y="6000155"/>
            <a:ext cx="1134070" cy="1360884"/>
          </a:xfrm>
          <a:prstGeom prst="rect">
            <a:avLst/>
          </a:prstGeom>
        </p:spPr>
      </p:pic>
      <p:sp>
        <p:nvSpPr>
          <p:cNvPr id="14" name="Text 7"/>
          <p:cNvSpPr/>
          <p:nvPr/>
        </p:nvSpPr>
        <p:spPr>
          <a:xfrm>
            <a:off x="7754422" y="6226969"/>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Wider Adoption</a:t>
            </a:r>
            <a:endParaRPr lang="en-US" sz="2200" dirty="0"/>
          </a:p>
        </p:txBody>
      </p:sp>
      <p:sp>
        <p:nvSpPr>
          <p:cNvPr id="15" name="Text 8"/>
          <p:cNvSpPr/>
          <p:nvPr/>
        </p:nvSpPr>
        <p:spPr>
          <a:xfrm>
            <a:off x="7754422" y="6717387"/>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VR becoming more accessible and mainstream.</a:t>
            </a:r>
            <a:endParaRPr lang="en-US" sz="1750" dirty="0"/>
          </a:p>
        </p:txBody>
      </p:sp>
      <p:sp>
        <p:nvSpPr>
          <p:cNvPr id="16" name="Rectangle 15"/>
          <p:cNvSpPr/>
          <p:nvPr/>
        </p:nvSpPr>
        <p:spPr>
          <a:xfrm>
            <a:off x="12714514" y="7783286"/>
            <a:ext cx="1817915" cy="37011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364</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4</cp:revision>
  <dcterms:created xsi:type="dcterms:W3CDTF">2025-02-12T10:08:14Z</dcterms:created>
  <dcterms:modified xsi:type="dcterms:W3CDTF">2025-02-12T10:29:42Z</dcterms:modified>
</cp:coreProperties>
</file>